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72" r:id="rId4"/>
    <p:sldId id="270" r:id="rId5"/>
    <p:sldId id="271" r:id="rId6"/>
    <p:sldId id="275" r:id="rId7"/>
    <p:sldId id="276" r:id="rId8"/>
    <p:sldId id="277" r:id="rId9"/>
    <p:sldId id="278" r:id="rId10"/>
    <p:sldId id="279" r:id="rId11"/>
    <p:sldId id="283" r:id="rId12"/>
    <p:sldId id="282" r:id="rId13"/>
    <p:sldId id="281" r:id="rId14"/>
    <p:sldId id="280" r:id="rId15"/>
    <p:sldId id="258" r:id="rId16"/>
    <p:sldId id="274" r:id="rId17"/>
    <p:sldId id="260" r:id="rId18"/>
    <p:sldId id="261" r:id="rId19"/>
    <p:sldId id="273" r:id="rId20"/>
    <p:sldId id="262" r:id="rId21"/>
    <p:sldId id="263" r:id="rId22"/>
    <p:sldId id="264" r:id="rId23"/>
    <p:sldId id="285" r:id="rId24"/>
    <p:sldId id="284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E9CA6DD-AF87-45D6-A450-437EF2311243}">
          <p14:sldIdLst>
            <p14:sldId id="256"/>
            <p14:sldId id="257"/>
            <p14:sldId id="272"/>
            <p14:sldId id="270"/>
            <p14:sldId id="271"/>
            <p14:sldId id="275"/>
            <p14:sldId id="276"/>
            <p14:sldId id="277"/>
            <p14:sldId id="278"/>
            <p14:sldId id="279"/>
            <p14:sldId id="283"/>
            <p14:sldId id="282"/>
            <p14:sldId id="281"/>
            <p14:sldId id="280"/>
            <p14:sldId id="258"/>
            <p14:sldId id="274"/>
            <p14:sldId id="260"/>
            <p14:sldId id="261"/>
            <p14:sldId id="273"/>
            <p14:sldId id="262"/>
            <p14:sldId id="263"/>
            <p14:sldId id="264"/>
            <p14:sldId id="285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BBC3DD-37DD-4B1D-B9A8-87A2F735FFCF}" type="datetimeFigureOut">
              <a:rPr lang="de-DE" smtClean="0"/>
              <a:t>04.04.2014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34FDF4-E058-4391-8490-E3176864C2D0}" type="slidenum">
              <a:rPr lang="de-DE" smtClean="0"/>
              <a:t>‹Nr.›</a:t>
            </a:fld>
            <a:endParaRPr lang="de-DE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C3DD-37DD-4B1D-B9A8-87A2F735FFCF}" type="datetimeFigureOut">
              <a:rPr lang="de-DE" smtClean="0"/>
              <a:t>04.04.2014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FDF4-E058-4391-8490-E3176864C2D0}" type="slidenum">
              <a:rPr lang="de-DE" smtClean="0"/>
              <a:t>‹Nr.›</a:t>
            </a:fld>
            <a:endParaRPr lang="de-DE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C3DD-37DD-4B1D-B9A8-87A2F735FFCF}" type="datetimeFigureOut">
              <a:rPr lang="de-DE" smtClean="0"/>
              <a:t>04.04.2014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FDF4-E058-4391-8490-E3176864C2D0}" type="slidenum">
              <a:rPr lang="de-DE" smtClean="0"/>
              <a:t>‹Nr.›</a:t>
            </a:fld>
            <a:endParaRPr lang="de-DE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C3DD-37DD-4B1D-B9A8-87A2F735FFCF}" type="datetimeFigureOut">
              <a:rPr lang="de-DE" smtClean="0"/>
              <a:t>04.04.2014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FDF4-E058-4391-8490-E3176864C2D0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C3DD-37DD-4B1D-B9A8-87A2F735FFCF}" type="datetimeFigureOut">
              <a:rPr lang="de-DE" smtClean="0"/>
              <a:t>04.04.2014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FDF4-E058-4391-8490-E3176864C2D0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C3DD-37DD-4B1D-B9A8-87A2F735FFCF}" type="datetimeFigureOut">
              <a:rPr lang="de-DE" smtClean="0"/>
              <a:t>04.04.2014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FDF4-E058-4391-8490-E3176864C2D0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C3DD-37DD-4B1D-B9A8-87A2F735FFCF}" type="datetimeFigureOut">
              <a:rPr lang="de-DE" smtClean="0"/>
              <a:t>04.04.2014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FDF4-E058-4391-8490-E3176864C2D0}" type="slidenum">
              <a:rPr lang="de-DE" smtClean="0"/>
              <a:t>‹Nr.›</a:t>
            </a:fld>
            <a:endParaRPr lang="de-DE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C3DD-37DD-4B1D-B9A8-87A2F735FFCF}" type="datetimeFigureOut">
              <a:rPr lang="de-DE" smtClean="0"/>
              <a:t>04.04.2014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FDF4-E058-4391-8490-E3176864C2D0}" type="slidenum">
              <a:rPr lang="de-DE" smtClean="0"/>
              <a:t>‹Nr.›</a:t>
            </a:fld>
            <a:endParaRPr lang="de-DE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C3DD-37DD-4B1D-B9A8-87A2F735FFCF}" type="datetimeFigureOut">
              <a:rPr lang="de-DE" smtClean="0"/>
              <a:t>04.04.2014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FDF4-E058-4391-8490-E3176864C2D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C3DD-37DD-4B1D-B9A8-87A2F735FFCF}" type="datetimeFigureOut">
              <a:rPr lang="de-DE" smtClean="0"/>
              <a:t>04.04.2014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FDF4-E058-4391-8490-E3176864C2D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C3DD-37DD-4B1D-B9A8-87A2F735FFCF}" type="datetimeFigureOut">
              <a:rPr lang="de-DE" smtClean="0"/>
              <a:t>04.04.2014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FDF4-E058-4391-8490-E3176864C2D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1BBC3DD-37DD-4B1D-B9A8-87A2F735FFCF}" type="datetimeFigureOut">
              <a:rPr lang="de-DE" smtClean="0"/>
              <a:t>04.04.2014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234FDF4-E058-4391-8490-E3176864C2D0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PC - Peripherie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Grafikkarte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49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899005" cy="290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File:Display Port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307049" cy="155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Anwendungsbereiche</a:t>
            </a:r>
            <a:endParaRPr lang="de-DE" dirty="0"/>
          </a:p>
        </p:txBody>
      </p:sp>
      <p:pic>
        <p:nvPicPr>
          <p:cNvPr id="4098" name="Picture 2" descr="C:\Users\b25a16_moeller\Desktop\header_productsho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852810" cy="43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6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Anwendungsbereiche</a:t>
            </a:r>
            <a:endParaRPr lang="de-DE" dirty="0"/>
          </a:p>
        </p:txBody>
      </p:sp>
      <p:pic>
        <p:nvPicPr>
          <p:cNvPr id="5122" name="Picture 2" descr="C:\Users\b25a16_moeller\Desktop\NVIDIA_GeForce_Titan_Black_3q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802333" cy="456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1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Anwendungsbereiche</a:t>
            </a:r>
            <a:endParaRPr lang="de-DE" dirty="0"/>
          </a:p>
        </p:txBody>
      </p:sp>
      <p:pic>
        <p:nvPicPr>
          <p:cNvPr id="6146" name="Picture 2" descr="C:\Users\b25a16_moeller\Desktop\10924729656_d5565dceef_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16638"/>
            <a:ext cx="4926463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9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Anwendungsbereiche</a:t>
            </a:r>
            <a:endParaRPr lang="de-DE" dirty="0"/>
          </a:p>
        </p:txBody>
      </p:sp>
      <p:pic>
        <p:nvPicPr>
          <p:cNvPr id="3075" name="Picture 3" descr="C:\Users\b25a16_moeller\Desktop\7948200440_8adf4f0e95_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48855"/>
            <a:ext cx="6480720" cy="490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Komponente </a:t>
            </a:r>
            <a:r>
              <a:rPr lang="de-DE" dirty="0"/>
              <a:t>des Betriebssystems Microsoft </a:t>
            </a:r>
            <a:r>
              <a:rPr lang="de-DE" dirty="0" smtClean="0"/>
              <a:t>Windows</a:t>
            </a:r>
          </a:p>
          <a:p>
            <a:endParaRPr lang="de-DE" dirty="0"/>
          </a:p>
          <a:p>
            <a:r>
              <a:rPr lang="de-DE" dirty="0" smtClean="0"/>
              <a:t>Dient </a:t>
            </a:r>
            <a:r>
              <a:rPr lang="de-DE" dirty="0"/>
              <a:t>als Programmierschnittstelle zu den logischen Grafikgeräten (Grafikkarte, Drucker) und kapselt die Komplexität der Hardware </a:t>
            </a:r>
            <a:r>
              <a:rPr lang="de-DE" dirty="0" smtClean="0"/>
              <a:t>ab</a:t>
            </a:r>
          </a:p>
          <a:p>
            <a:endParaRPr lang="de-DE" dirty="0"/>
          </a:p>
          <a:p>
            <a:r>
              <a:rPr lang="de-DE" dirty="0" smtClean="0"/>
              <a:t>Zuständig </a:t>
            </a:r>
            <a:r>
              <a:rPr lang="de-DE" dirty="0"/>
              <a:t>für Aufgaben wie das Zeichnen von Linien und Kurven, Darstellung von Schriftzeichen und Bitmaps und Verwaltung von Farbpaletten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GDI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97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DirectX ist eine Sammlung COM-basierter Programmierschnittstellen für multimediaintensive Anwendungen auf der Windows-Plattform</a:t>
            </a:r>
          </a:p>
          <a:p>
            <a:endParaRPr lang="de-DE" dirty="0"/>
          </a:p>
          <a:p>
            <a:r>
              <a:rPr lang="de-DE" dirty="0"/>
              <a:t>Vorrangig wird es bei der Darstellung komplexer 2D- und 3D-Grafik eingesetzt</a:t>
            </a:r>
          </a:p>
          <a:p>
            <a:endParaRPr lang="de-DE" dirty="0"/>
          </a:p>
          <a:p>
            <a:r>
              <a:rPr lang="de-DE" dirty="0"/>
              <a:t>Bietet auch Unterstützung für Audio, diverse Eingabegeräte (zum Beispiel Maus, Joystick) und Netzwerkkommunikation.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DirectX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88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OpenGL </a:t>
            </a:r>
            <a:r>
              <a:rPr lang="de-DE" dirty="0" smtClean="0"/>
              <a:t>ist </a:t>
            </a:r>
            <a:r>
              <a:rPr lang="de-DE" dirty="0"/>
              <a:t>eine Spezifikation für eine plattform- und programmiersprachenunabhängige Programmierschnittstelle zur Entwicklung von 2D- und 3D- </a:t>
            </a:r>
            <a:r>
              <a:rPr lang="de-DE" dirty="0" smtClean="0"/>
              <a:t>Computergrafikanwendungen</a:t>
            </a:r>
          </a:p>
          <a:p>
            <a:endParaRPr lang="de-DE" dirty="0" smtClean="0"/>
          </a:p>
          <a:p>
            <a:r>
              <a:rPr lang="de-DE" dirty="0" smtClean="0"/>
              <a:t>Beschreibt </a:t>
            </a:r>
            <a:r>
              <a:rPr lang="de-DE" dirty="0"/>
              <a:t>etwa 250 Befehle, die die Darstellung komplexer 3D-Szenen in Echtzeit </a:t>
            </a:r>
            <a:r>
              <a:rPr lang="de-DE" dirty="0" smtClean="0"/>
              <a:t>erlauben</a:t>
            </a:r>
          </a:p>
          <a:p>
            <a:endParaRPr lang="de-DE" dirty="0" smtClean="0"/>
          </a:p>
          <a:p>
            <a:r>
              <a:rPr lang="de-DE" dirty="0" smtClean="0"/>
              <a:t>Zudem </a:t>
            </a:r>
            <a:r>
              <a:rPr lang="de-DE" dirty="0"/>
              <a:t>können andere Organisationen (zumeist Hersteller von Grafikkarten) proprietäre Erweiterungen definieren.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OpenGL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65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600" dirty="0"/>
              <a:t>Bildsynthese oder rendern </a:t>
            </a:r>
            <a:r>
              <a:rPr lang="de-DE" sz="1600" dirty="0" smtClean="0"/>
              <a:t>bezeichnet </a:t>
            </a:r>
            <a:r>
              <a:rPr lang="de-DE" sz="1600" dirty="0"/>
              <a:t>in der Computergrafik die Erzeugung eines Bildes aus </a:t>
            </a:r>
            <a:r>
              <a:rPr lang="de-DE" sz="1600" dirty="0" smtClean="0"/>
              <a:t>Rohdaten. </a:t>
            </a:r>
          </a:p>
          <a:p>
            <a:endParaRPr lang="de-DE" sz="1600" dirty="0"/>
          </a:p>
          <a:p>
            <a:r>
              <a:rPr lang="de-DE" sz="1600" dirty="0" smtClean="0"/>
              <a:t>Eine </a:t>
            </a:r>
            <a:r>
              <a:rPr lang="de-DE" sz="1600" dirty="0"/>
              <a:t>Szene ist ein virtuelles räumliches Modell, das Objekte und deren Materialeigenschaften, Lichtquellen, sowie die Position und Blickrichtung eines Betrachters definiert. </a:t>
            </a:r>
            <a:endParaRPr lang="de-DE" sz="1600" dirty="0" smtClean="0"/>
          </a:p>
          <a:p>
            <a:endParaRPr lang="de-DE" sz="1600" dirty="0"/>
          </a:p>
          <a:p>
            <a:r>
              <a:rPr lang="de-DE" sz="1600" dirty="0" smtClean="0"/>
              <a:t>Computerprogramme </a:t>
            </a:r>
            <a:r>
              <a:rPr lang="de-DE" sz="1600" dirty="0"/>
              <a:t>zum Rendern von Bildern werden </a:t>
            </a:r>
            <a:r>
              <a:rPr lang="de-DE" sz="1600" dirty="0" err="1"/>
              <a:t>Renderer</a:t>
            </a:r>
            <a:r>
              <a:rPr lang="de-DE" sz="1600" dirty="0"/>
              <a:t> genannt.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</a:t>
            </a:r>
            <a:r>
              <a:rPr lang="de-DE" dirty="0" smtClean="0"/>
              <a:t>ENDERING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65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467544" y="1412776"/>
            <a:ext cx="42484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Eine computergenerierte 3D-Szene, die auf verschiedene Weise flach gerechnet ("gerendert") wurde: </a:t>
            </a:r>
            <a:endParaRPr lang="de-DE" sz="1400" dirty="0" smtClean="0"/>
          </a:p>
          <a:p>
            <a:endParaRPr lang="de-DE" sz="1400" dirty="0" smtClean="0"/>
          </a:p>
          <a:p>
            <a:pPr marL="285750" indent="-285750">
              <a:buFontTx/>
              <a:buChar char="-"/>
            </a:pPr>
            <a:r>
              <a:rPr lang="de-DE" sz="1400" dirty="0" smtClean="0"/>
              <a:t>oben </a:t>
            </a:r>
            <a:r>
              <a:rPr lang="de-DE" sz="1400" dirty="0"/>
              <a:t>eine sehr einfache Version, die nur aus schwarzen Umrandungslinien besteht, </a:t>
            </a:r>
            <a:endParaRPr lang="de-DE" sz="1400" dirty="0" smtClean="0"/>
          </a:p>
          <a:p>
            <a:pPr marL="285750" indent="-285750">
              <a:buFontTx/>
              <a:buChar char="-"/>
            </a:pPr>
            <a:endParaRPr lang="de-DE" sz="1400" dirty="0"/>
          </a:p>
          <a:p>
            <a:pPr marL="285750" indent="-285750">
              <a:buFontTx/>
              <a:buChar char="-"/>
            </a:pPr>
            <a:endParaRPr lang="de-DE" sz="1400" dirty="0" smtClean="0"/>
          </a:p>
          <a:p>
            <a:pPr marL="285750" indent="-285750">
              <a:buFontTx/>
              <a:buChar char="-"/>
            </a:pPr>
            <a:r>
              <a:rPr lang="de-DE" sz="1400" dirty="0" smtClean="0"/>
              <a:t>darunter </a:t>
            </a:r>
            <a:r>
              <a:rPr lang="de-DE" sz="1400" dirty="0"/>
              <a:t>eine homogen mit Farben gefüllte Variante, ganz unten mit komplexen Reflexionen und Schatten. </a:t>
            </a:r>
          </a:p>
        </p:txBody>
      </p:sp>
      <p:pic>
        <p:nvPicPr>
          <p:cNvPr id="1026" name="Picture 2" descr="E:\Privat\Schule\Fertig\LF2 Geschäftsprozesse und betriebliche Organisation\Geschäftsprozesse und betriebliche Organisation ( LF2 )\198px-Render_Ty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671"/>
            <a:ext cx="1909594" cy="577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0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Auflösung</a:t>
            </a:r>
          </a:p>
          <a:p>
            <a:endParaRPr lang="de-DE" dirty="0" smtClean="0"/>
          </a:p>
          <a:p>
            <a:r>
              <a:rPr lang="de-DE" dirty="0" smtClean="0"/>
              <a:t>VGA – Karte</a:t>
            </a:r>
          </a:p>
          <a:p>
            <a:endParaRPr lang="de-DE" dirty="0" smtClean="0"/>
          </a:p>
          <a:p>
            <a:r>
              <a:rPr lang="de-DE" dirty="0" smtClean="0"/>
              <a:t>Komponenten</a:t>
            </a:r>
          </a:p>
          <a:p>
            <a:endParaRPr lang="de-DE" dirty="0" smtClean="0"/>
          </a:p>
          <a:p>
            <a:r>
              <a:rPr lang="de-DE" dirty="0" smtClean="0"/>
              <a:t>Rendering, Textur – Mapping, 3D – Beschleuniger, </a:t>
            </a:r>
            <a:r>
              <a:rPr lang="de-DE" dirty="0" err="1" smtClean="0"/>
              <a:t>Shader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GDI, DirectX, OpenGL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Inhaltsverzeichnis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83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Der Begriff </a:t>
            </a:r>
            <a:r>
              <a:rPr lang="de-DE" dirty="0" err="1"/>
              <a:t>Texture</a:t>
            </a:r>
            <a:r>
              <a:rPr lang="de-DE" dirty="0"/>
              <a:t> Mapping </a:t>
            </a:r>
            <a:r>
              <a:rPr lang="de-DE" dirty="0" smtClean="0"/>
              <a:t>bezeichnet </a:t>
            </a:r>
            <a:r>
              <a:rPr lang="de-DE" dirty="0"/>
              <a:t>ein Verfahren der 3D-Computergrafik. 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Es </a:t>
            </a:r>
            <a:r>
              <a:rPr lang="de-DE" dirty="0"/>
              <a:t>dient dazu, die Flächen dreidimensionaler Oberflächenmodelle mit zweidimensionalen Bildern – sogenannten „Texturen“ – und Oberflächeneigenschaften auszustatten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Texturen </a:t>
            </a:r>
            <a:r>
              <a:rPr lang="de-DE" dirty="0"/>
              <a:t>lassen computergenerierte Bilder detailreicher und realistischer erscheinen, ohne dass das zugrundeliegende Modell selbst verfeinert werden muss.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Textur - Mapping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65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Ein 3D-Beschleuniger ist eine Erweiterung der Grafikkarte eines Personal Computers, die auf die Berechnung und Darstellung dreidimensionaler Objekte spezialisiert ist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/>
              <a:t>Diese Erweiterung kann dreiecksbasierte Algorithmen (wie Z-Puffern, </a:t>
            </a:r>
            <a:r>
              <a:rPr lang="de-DE" dirty="0" err="1"/>
              <a:t>Texture</a:t>
            </a:r>
            <a:r>
              <a:rPr lang="de-DE" dirty="0"/>
              <a:t> Mapping) und Antialiasing durch Hardwarebeschleunigung weitaus schneller berechnen.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3D - Beschleuniger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65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Shader</a:t>
            </a:r>
            <a:r>
              <a:rPr lang="de-DE" dirty="0"/>
              <a:t> </a:t>
            </a:r>
            <a:r>
              <a:rPr lang="de-DE" dirty="0" smtClean="0"/>
              <a:t>sind </a:t>
            </a:r>
            <a:r>
              <a:rPr lang="de-DE" dirty="0"/>
              <a:t>Hardware- oder Software-Module, die bestimmte Rendering-Effekte bei der 3D-Computergrafik implementieren.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16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756263" cy="1054250"/>
          </a:xfrm>
        </p:spPr>
        <p:txBody>
          <a:bodyPr/>
          <a:lstStyle/>
          <a:p>
            <a:r>
              <a:rPr lang="de-DE" dirty="0" smtClean="0"/>
              <a:t>Bestehen noch Fragen?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1593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de-DE" sz="3200" dirty="0" smtClean="0"/>
          </a:p>
          <a:p>
            <a:pPr algn="ctr"/>
            <a:endParaRPr lang="de-DE" sz="3200" dirty="0"/>
          </a:p>
          <a:p>
            <a:pPr algn="ctr"/>
            <a:endParaRPr lang="de-DE" sz="3200" dirty="0" smtClean="0"/>
          </a:p>
          <a:p>
            <a:pPr marL="0" indent="0" algn="ctr">
              <a:buNone/>
            </a:pPr>
            <a:r>
              <a:rPr lang="de-DE" sz="3200" dirty="0" smtClean="0"/>
              <a:t>Vielen Dank für Ihre Aufmerksamkeit</a:t>
            </a:r>
            <a:endParaRPr lang="de-DE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363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341997"/>
              </p:ext>
            </p:extLst>
          </p:nvPr>
        </p:nvGraphicFramePr>
        <p:xfrm>
          <a:off x="698500" y="2247900"/>
          <a:ext cx="7747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50"/>
                <a:gridCol w="1936750"/>
                <a:gridCol w="1936750"/>
                <a:gridCol w="193675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Datenformat</a:t>
                      </a:r>
                      <a:endParaRPr lang="de-DE" sz="12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max Pixel</a:t>
                      </a:r>
                      <a:endParaRPr lang="de-DE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Seitenverhältnis</a:t>
                      </a:r>
                      <a:endParaRPr lang="de-DE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Verwendungszweck</a:t>
                      </a:r>
                      <a:endParaRPr lang="de-DE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VHS</a:t>
                      </a:r>
                      <a:endParaRPr lang="de-DE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0,08 MP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4//3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Videokassetten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Hi8</a:t>
                      </a:r>
                      <a:endParaRPr lang="de-DE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0,21 MP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4//3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Magnetbanddatenträger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S-VHS </a:t>
                      </a:r>
                      <a:endParaRPr lang="de-DE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0,21 MP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4//3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Magnetbanddatenträger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LD</a:t>
                      </a:r>
                      <a:endParaRPr lang="de-DE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0,30 MP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4//3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Optische Speichermedien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VCD</a:t>
                      </a:r>
                      <a:endParaRPr lang="de-DE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0,09 MP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4//3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CD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SVCD </a:t>
                      </a:r>
                      <a:endParaRPr lang="de-DE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0,28 MP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4//3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SD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DVB</a:t>
                      </a:r>
                      <a:endParaRPr lang="de-DE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0,41 MP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4:3,16:9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Fernsehen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HDTV </a:t>
                      </a:r>
                      <a:endParaRPr lang="de-DE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2,07 MP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16//9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Fernsehen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HD-Mac</a:t>
                      </a:r>
                      <a:endParaRPr lang="de-DE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2,36 MP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16//9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Satellitenfernsehen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2K</a:t>
                      </a:r>
                      <a:endParaRPr lang="de-DE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3,15 MP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/>
                          <a:ea typeface="SimSun"/>
                          <a:cs typeface="Mangal"/>
                        </a:rPr>
                        <a:t>4//3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Kinofilme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de-DE" dirty="0" smtClean="0"/>
              <a:t>Auflösung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51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Video </a:t>
            </a:r>
            <a:r>
              <a:rPr lang="de-DE" dirty="0" err="1"/>
              <a:t>Graphic</a:t>
            </a:r>
            <a:r>
              <a:rPr lang="de-DE" dirty="0"/>
              <a:t> Array </a:t>
            </a:r>
            <a:br>
              <a:rPr lang="de-DE" dirty="0"/>
            </a:br>
            <a:r>
              <a:rPr lang="de-DE" dirty="0"/>
              <a:t>wurde 1987 von IBM entwickelt</a:t>
            </a:r>
            <a:br>
              <a:rPr lang="de-DE" dirty="0"/>
            </a:br>
            <a:r>
              <a:rPr lang="de-DE" dirty="0"/>
              <a:t>analoge Übertragung  </a:t>
            </a:r>
            <a:br>
              <a:rPr lang="de-DE" dirty="0"/>
            </a:br>
            <a:r>
              <a:rPr lang="de-DE" dirty="0"/>
              <a:t>15 Pin Verbindung (5 Masse-Pins, 1 jeweils für rot grün blau)</a:t>
            </a:r>
            <a:br>
              <a:rPr lang="de-DE" dirty="0"/>
            </a:br>
            <a:r>
              <a:rPr lang="de-DE" dirty="0"/>
              <a:t>Mini D-Sub Anschluss</a:t>
            </a:r>
            <a:br>
              <a:rPr lang="de-DE" dirty="0"/>
            </a:br>
            <a:r>
              <a:rPr lang="de-DE" dirty="0"/>
              <a:t>ab 2015 nicht mehr von Intel und AMD unterstützt</a:t>
            </a:r>
            <a:br>
              <a:rPr lang="de-DE" dirty="0"/>
            </a:br>
            <a:r>
              <a:rPr lang="de-DE" dirty="0"/>
              <a:t>geeignet bis 400MHz ( 2561*1440 Pixel in75Hz)</a:t>
            </a:r>
            <a:br>
              <a:rPr lang="de-DE" dirty="0"/>
            </a:br>
            <a:r>
              <a:rPr lang="de-DE" dirty="0"/>
              <a:t>Signal muss durch einen RAMDAC (Random Access Memory Digital/Analog Converter) übersetzt werden.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Vorgänger von  DVI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VGA-Karte ist eine Grafikkarte, die mit einem RAMDAC ausgestattet ist um so die analogen VGA Signale zu erzeugen.</a:t>
            </a:r>
            <a:br>
              <a:rPr lang="de-DE" dirty="0"/>
            </a:br>
            <a:r>
              <a:rPr lang="de-DE" dirty="0"/>
              <a:t>RAMDAC ist mit drei Digital Analog Konvertern versehen, die jeweils eine Farbe in ein analoges Signal umändern. 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VGA - karte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68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Bus-Schnittstelle:</a:t>
            </a:r>
          </a:p>
          <a:p>
            <a:pPr marL="0" lvl="0" indent="0">
              <a:buNone/>
            </a:pPr>
            <a:r>
              <a:rPr lang="de-DE" sz="1600" dirty="0"/>
              <a:t>Anbindung der Grafikkarte an ein Bussystem (bei PCI-Steckkarten) oder per Direktverbindung ( AGP / </a:t>
            </a:r>
            <a:r>
              <a:rPr lang="de-DE" sz="1600" dirty="0" err="1"/>
              <a:t>PCIe</a:t>
            </a:r>
            <a:r>
              <a:rPr lang="de-DE" sz="1600" dirty="0"/>
              <a:t>) an den Buscontroller zur Informationsversorgung</a:t>
            </a:r>
          </a:p>
          <a:p>
            <a:endParaRPr lang="de-DE" sz="2000" dirty="0"/>
          </a:p>
          <a:p>
            <a:r>
              <a:rPr lang="de-DE" sz="2000" dirty="0"/>
              <a:t>BIOS-ROM:</a:t>
            </a:r>
          </a:p>
          <a:p>
            <a:pPr marL="0" lvl="0" indent="0">
              <a:buNone/>
            </a:pPr>
            <a:r>
              <a:rPr lang="de-DE" sz="1600" dirty="0"/>
              <a:t>enthält Video-BIOS und Informationen über Grafikkarte</a:t>
            </a:r>
          </a:p>
          <a:p>
            <a:pPr marL="0" lvl="0" indent="0">
              <a:buNone/>
            </a:pPr>
            <a:r>
              <a:rPr lang="de-DE" sz="1600" dirty="0"/>
              <a:t>Verbindung des Grafikprozessors mit dem System</a:t>
            </a:r>
          </a:p>
          <a:p>
            <a:pPr marL="0" lvl="0" indent="0">
              <a:buNone/>
            </a:pPr>
            <a:r>
              <a:rPr lang="de-DE" sz="1600" dirty="0"/>
              <a:t>ermöglicht Bilddarstellung bei Systemstart ( noch keine aktiven Treiber für die Grafikkarte)</a:t>
            </a:r>
          </a:p>
          <a:p>
            <a:endParaRPr lang="de-DE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 smtClean="0"/>
              <a:t>Grafikkartenkomponenten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1086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RAMDAC(Random Access Memory Digital/Analog Converter</a:t>
            </a:r>
            <a:r>
              <a:rPr lang="en-US" sz="2000" dirty="0" smtClean="0"/>
              <a:t>):</a:t>
            </a:r>
          </a:p>
          <a:p>
            <a:endParaRPr lang="de-DE" sz="2000" dirty="0"/>
          </a:p>
          <a:p>
            <a:pPr marL="0" lvl="0" indent="0">
              <a:buNone/>
            </a:pPr>
            <a:r>
              <a:rPr lang="de-DE" sz="2000" dirty="0" smtClean="0"/>
              <a:t>-wandelt </a:t>
            </a:r>
            <a:r>
              <a:rPr lang="de-DE" sz="2000" dirty="0"/>
              <a:t>digitale Informationen in analoge Bildsignale</a:t>
            </a:r>
          </a:p>
          <a:p>
            <a:pPr marL="0" lvl="0" indent="0">
              <a:buNone/>
            </a:pPr>
            <a:r>
              <a:rPr lang="de-DE" sz="2000" dirty="0" smtClean="0"/>
              <a:t>-notwendig </a:t>
            </a:r>
            <a:r>
              <a:rPr lang="de-DE" sz="2000" dirty="0"/>
              <a:t>bei VGA-Monitoren (nur analoge Signale nutzbar)</a:t>
            </a:r>
          </a:p>
          <a:p>
            <a:pPr marL="0" lvl="0" indent="0">
              <a:buNone/>
            </a:pPr>
            <a:r>
              <a:rPr lang="de-DE" sz="2000" dirty="0" smtClean="0"/>
              <a:t>-</a:t>
            </a:r>
            <a:r>
              <a:rPr lang="de-DE" sz="2000" dirty="0"/>
              <a:t>U</a:t>
            </a:r>
            <a:r>
              <a:rPr lang="de-DE" sz="2000" dirty="0" smtClean="0"/>
              <a:t>msetzung der </a:t>
            </a:r>
            <a:r>
              <a:rPr lang="de-DE" sz="2000" dirty="0"/>
              <a:t>digitalen </a:t>
            </a:r>
            <a:r>
              <a:rPr lang="de-DE" sz="2000" dirty="0" smtClean="0"/>
              <a:t>Farbwerte </a:t>
            </a:r>
            <a:r>
              <a:rPr lang="de-DE" sz="2000" dirty="0"/>
              <a:t>in analoge </a:t>
            </a:r>
            <a:r>
              <a:rPr lang="de-DE" sz="2000" dirty="0" smtClean="0"/>
              <a:t>Spannungswerte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42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sz="1600" dirty="0" smtClean="0"/>
              <a:t>Berechnung </a:t>
            </a:r>
            <a:r>
              <a:rPr lang="de-DE" sz="1600" dirty="0"/>
              <a:t>der Bildschirmausgabe </a:t>
            </a:r>
            <a:endParaRPr lang="de-DE" sz="1600" dirty="0" smtClean="0"/>
          </a:p>
          <a:p>
            <a:pPr lvl="0"/>
            <a:r>
              <a:rPr lang="de-DE" sz="1600" dirty="0" smtClean="0"/>
              <a:t>Verwendung </a:t>
            </a:r>
            <a:r>
              <a:rPr lang="de-DE" sz="1600" dirty="0"/>
              <a:t>verschiedener </a:t>
            </a:r>
            <a:r>
              <a:rPr lang="de-DE" sz="1600" dirty="0" err="1" smtClean="0"/>
              <a:t>Shader</a:t>
            </a:r>
            <a:r>
              <a:rPr lang="de-DE" sz="1600" dirty="0" smtClean="0"/>
              <a:t> (</a:t>
            </a:r>
            <a:r>
              <a:rPr lang="de-DE" sz="1600" dirty="0"/>
              <a:t>Miniprozessor innerhalb der GPU), </a:t>
            </a:r>
            <a:endParaRPr lang="de-DE" sz="1600" dirty="0" smtClean="0"/>
          </a:p>
          <a:p>
            <a:pPr lvl="0"/>
            <a:r>
              <a:rPr lang="de-DE" sz="1600" dirty="0" smtClean="0"/>
              <a:t>Früher: Unterscheidung </a:t>
            </a:r>
            <a:r>
              <a:rPr lang="de-DE" sz="1600" dirty="0"/>
              <a:t>zwischen Vertex-</a:t>
            </a:r>
            <a:r>
              <a:rPr lang="de-DE" sz="1600" dirty="0" err="1"/>
              <a:t>Shadern</a:t>
            </a:r>
            <a:r>
              <a:rPr lang="de-DE" sz="1600" dirty="0"/>
              <a:t> (Position und Beleuchtung der Objekte) und </a:t>
            </a:r>
            <a:r>
              <a:rPr lang="de-DE" sz="1600" dirty="0" err="1"/>
              <a:t>Pixelshadern</a:t>
            </a:r>
            <a:r>
              <a:rPr lang="de-DE" sz="1600" dirty="0"/>
              <a:t> (Farbe und Textur der Objekte)</a:t>
            </a:r>
          </a:p>
          <a:p>
            <a:pPr lvl="0"/>
            <a:r>
              <a:rPr lang="de-DE" sz="1600" dirty="0"/>
              <a:t>Umsetzung typischer Grafikverarbeitungsfunktionen direkt in der Hardware (keine </a:t>
            </a:r>
            <a:r>
              <a:rPr lang="de-DE" sz="1600" dirty="0" err="1"/>
              <a:t>Softwareemulierung</a:t>
            </a:r>
            <a:r>
              <a:rPr lang="de-DE" sz="1600" dirty="0"/>
              <a:t> notwendig)</a:t>
            </a:r>
          </a:p>
          <a:p>
            <a:pPr lvl="0"/>
            <a:r>
              <a:rPr lang="de-DE" sz="1600" dirty="0"/>
              <a:t>Nach vollständigem Bildaufbau und Übergabe an Schnittstelle -&gt; Verwerfen der Berechnungen und Start der Berechnungen für das nächste Bild</a:t>
            </a:r>
          </a:p>
          <a:p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 smtClean="0"/>
              <a:t>Grafikprozessor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23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genutzt </a:t>
            </a:r>
            <a:r>
              <a:rPr lang="de-DE" dirty="0"/>
              <a:t>durch Grafikhardware</a:t>
            </a:r>
          </a:p>
          <a:p>
            <a:pPr lvl="0"/>
            <a:r>
              <a:rPr lang="de-DE" dirty="0"/>
              <a:t>entweder reservierter Arbeitsspeicher ("</a:t>
            </a:r>
            <a:r>
              <a:rPr lang="de-DE" dirty="0" err="1"/>
              <a:t>shared</a:t>
            </a:r>
            <a:r>
              <a:rPr lang="de-DE" dirty="0"/>
              <a:t> Memory") oder exklusiver, extra verbauter Speicher</a:t>
            </a:r>
          </a:p>
          <a:p>
            <a:pPr lvl="0"/>
            <a:r>
              <a:rPr lang="de-DE" dirty="0"/>
              <a:t>Ablage verschiedener </a:t>
            </a:r>
            <a:r>
              <a:rPr lang="de-DE" dirty="0" err="1"/>
              <a:t>Buffer</a:t>
            </a:r>
            <a:r>
              <a:rPr lang="de-DE" dirty="0"/>
              <a:t>-, </a:t>
            </a:r>
            <a:r>
              <a:rPr lang="de-DE" dirty="0" err="1"/>
              <a:t>Shader</a:t>
            </a:r>
            <a:r>
              <a:rPr lang="de-DE" dirty="0"/>
              <a:t>-, Geometrie- und Texturdaten</a:t>
            </a:r>
          </a:p>
          <a:p>
            <a:pPr lvl="0"/>
            <a:r>
              <a:rPr lang="de-DE" dirty="0"/>
              <a:t>Speicherauslastung großteilig durch Texturen</a:t>
            </a:r>
          </a:p>
          <a:p>
            <a:r>
              <a:rPr lang="de-DE" dirty="0" smtClean="0"/>
              <a:t>Früher DDR2 und DDR3, heute normalerweise GDDR5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 smtClean="0"/>
              <a:t>Grafikspeicher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295462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neue </a:t>
            </a:r>
            <a:r>
              <a:rPr lang="de-DE" dirty="0"/>
              <a:t>Schnittstelle zu externen Anzeigegeräten</a:t>
            </a:r>
          </a:p>
          <a:p>
            <a:pPr lvl="0"/>
            <a:r>
              <a:rPr lang="de-DE" dirty="0"/>
              <a:t>hohe Bandbreite, geringe Latenz</a:t>
            </a:r>
          </a:p>
          <a:p>
            <a:pPr lvl="0"/>
            <a:r>
              <a:rPr lang="de-DE" dirty="0"/>
              <a:t>direkte (elektrische) Kompatibilität zu fast allen gängigen Schnittstellen durch selbstständige Erkennung des angeschlossenen Gerätes und </a:t>
            </a:r>
            <a:r>
              <a:rPr lang="de-DE" dirty="0" err="1"/>
              <a:t>Emulierung</a:t>
            </a:r>
            <a:r>
              <a:rPr lang="de-DE" dirty="0"/>
              <a:t> der benötigten Signale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Display-Port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4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678</Words>
  <Application>Microsoft Office PowerPoint</Application>
  <PresentationFormat>Bildschirmpräsentation (4:3)</PresentationFormat>
  <Paragraphs>140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Hardcover</vt:lpstr>
      <vt:lpstr>PC - Peripherie </vt:lpstr>
      <vt:lpstr>Inhaltsverzeichnis</vt:lpstr>
      <vt:lpstr>Auflösung</vt:lpstr>
      <vt:lpstr>VGA - karte</vt:lpstr>
      <vt:lpstr>Grafikkartenkomponenten</vt:lpstr>
      <vt:lpstr>PowerPoint-Präsentation</vt:lpstr>
      <vt:lpstr>Grafikprozessor</vt:lpstr>
      <vt:lpstr>Grafikspeicher</vt:lpstr>
      <vt:lpstr>Display-Port</vt:lpstr>
      <vt:lpstr>PowerPoint-Präsentation</vt:lpstr>
      <vt:lpstr>Anwendungsbereiche</vt:lpstr>
      <vt:lpstr>Anwendungsbereiche</vt:lpstr>
      <vt:lpstr>Anwendungsbereiche</vt:lpstr>
      <vt:lpstr>Anwendungsbereiche</vt:lpstr>
      <vt:lpstr>GDI</vt:lpstr>
      <vt:lpstr>DirectX</vt:lpstr>
      <vt:lpstr>OpenGL</vt:lpstr>
      <vt:lpstr>RENDERING</vt:lpstr>
      <vt:lpstr>PowerPoint-Präsentation</vt:lpstr>
      <vt:lpstr>Textur - Mapping</vt:lpstr>
      <vt:lpstr>3D - Beschleuniger</vt:lpstr>
      <vt:lpstr>Shader</vt:lpstr>
      <vt:lpstr>Bestehen noch Fragen?</vt:lpstr>
      <vt:lpstr>Ende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Peripherie</dc:title>
  <dc:creator>Moeller, Julian</dc:creator>
  <cp:lastModifiedBy>Moeller, Julian</cp:lastModifiedBy>
  <cp:revision>30</cp:revision>
  <dcterms:created xsi:type="dcterms:W3CDTF">2014-04-01T08:29:46Z</dcterms:created>
  <dcterms:modified xsi:type="dcterms:W3CDTF">2014-04-04T09:41:23Z</dcterms:modified>
</cp:coreProperties>
</file>